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13" roundtripDataSignature="AMtx7mixA68BvLdd51MqKRXs5RAZ7KS6V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customschemas.google.com/relationships/presentationmetadata" Target="metadata"/><Relationship Id="rId12" Type="http://schemas.openxmlformats.org/officeDocument/2006/relationships/slide" Target="slides/slide7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9" name="Google Shape;159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e3128160e0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e3128160e0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0" name="Google Shape;170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e3128160e0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e3128160e0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e3128160e0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e3128160e0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8" name="Google Shape;188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e3128160e0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e3128160e0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jp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5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5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56" name="Google Shape;56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3278924" y="414049"/>
            <a:ext cx="7626550" cy="288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5400000">
            <a:off x="4822413" y="-351912"/>
            <a:ext cx="9309800" cy="3520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15"/>
          <p:cNvSpPr txBox="1"/>
          <p:nvPr>
            <p:ph idx="1" type="body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/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" name="Google Shape;63;p16"/>
          <p:cNvSpPr txBox="1"/>
          <p:nvPr>
            <p:ph idx="1" type="subTitle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7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8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9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0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1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2"/>
          <p:cNvSpPr txBox="1"/>
          <p:nvPr>
            <p:ph hasCustomPrompt="1" type="title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6" name="Google Shape;76;p22"/>
          <p:cNvSpPr txBox="1"/>
          <p:nvPr>
            <p:ph idx="1" type="body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3"/>
          <p:cNvSpPr txBox="1"/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23"/>
          <p:cNvSpPr txBox="1"/>
          <p:nvPr>
            <p:ph idx="1" type="body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0" name="Google Shape;80;p23"/>
          <p:cNvSpPr txBox="1"/>
          <p:nvPr>
            <p:ph idx="2" type="body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1" name="Google Shape;81;p23"/>
          <p:cNvSpPr txBox="1"/>
          <p:nvPr>
            <p:ph idx="3" type="title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2" name="Google Shape;82;p23"/>
          <p:cNvSpPr txBox="1"/>
          <p:nvPr>
            <p:ph idx="4" type="title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6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6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4"/>
          <p:cNvSpPr txBox="1"/>
          <p:nvPr>
            <p:ph type="title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5" name="Google Shape;85;p24"/>
          <p:cNvSpPr txBox="1"/>
          <p:nvPr>
            <p:ph idx="1" type="subTitle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6" name="Google Shape;86;p24"/>
          <p:cNvSpPr txBox="1"/>
          <p:nvPr>
            <p:ph idx="2" type="title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7" name="Google Shape;87;p24"/>
          <p:cNvSpPr txBox="1"/>
          <p:nvPr>
            <p:ph idx="3" type="subTitle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8" name="Google Shape;88;p24"/>
          <p:cNvSpPr txBox="1"/>
          <p:nvPr>
            <p:ph idx="4" type="title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24"/>
          <p:cNvSpPr txBox="1"/>
          <p:nvPr>
            <p:ph idx="5" type="subTitle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24"/>
          <p:cNvSpPr txBox="1"/>
          <p:nvPr>
            <p:ph idx="6" type="title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1" name="Google Shape;91;p24"/>
          <p:cNvSpPr txBox="1"/>
          <p:nvPr>
            <p:ph idx="7" type="subTitle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2" name="Google Shape;92;p24"/>
          <p:cNvSpPr txBox="1"/>
          <p:nvPr>
            <p:ph idx="8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Numbers">
  <p:cSld name="CAPTION_ONLY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5"/>
          <p:cNvSpPr txBox="1"/>
          <p:nvPr>
            <p:ph type="title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5" name="Google Shape;95;p25"/>
          <p:cNvSpPr txBox="1"/>
          <p:nvPr>
            <p:ph idx="1" type="subTitle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6" name="Google Shape;96;p25"/>
          <p:cNvSpPr txBox="1"/>
          <p:nvPr>
            <p:ph idx="2" type="title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" name="Google Shape;97;p25"/>
          <p:cNvSpPr txBox="1"/>
          <p:nvPr>
            <p:ph idx="3" type="subTitle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8" name="Google Shape;98;p25"/>
          <p:cNvSpPr txBox="1"/>
          <p:nvPr>
            <p:ph idx="4" type="title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" name="Google Shape;99;p25"/>
          <p:cNvSpPr txBox="1"/>
          <p:nvPr>
            <p:ph idx="5" type="subTitle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6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7"/>
          <p:cNvSpPr txBox="1"/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4" name="Google Shape;104;p27"/>
          <p:cNvSpPr txBox="1"/>
          <p:nvPr>
            <p:ph idx="1" type="subTitle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5" name="Google Shape;105;p27"/>
          <p:cNvSpPr txBox="1"/>
          <p:nvPr>
            <p:ph idx="2" type="title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6" name="Google Shape;106;p27"/>
          <p:cNvSpPr txBox="1"/>
          <p:nvPr>
            <p:ph idx="3" type="subTitle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7" name="Google Shape;107;p27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8" name="Google Shape;108;p27"/>
          <p:cNvSpPr txBox="1"/>
          <p:nvPr>
            <p:ph idx="5" type="title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9" name="Google Shape;109;p27"/>
          <p:cNvSpPr txBox="1"/>
          <p:nvPr>
            <p:ph idx="6" type="subTitle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0" name="Google Shape;110;p27"/>
          <p:cNvSpPr txBox="1"/>
          <p:nvPr>
            <p:ph idx="7" type="title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1" name="Google Shape;111;p27"/>
          <p:cNvSpPr txBox="1"/>
          <p:nvPr>
            <p:ph idx="8" type="subTitle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2" name="Google Shape;112;p27"/>
          <p:cNvSpPr txBox="1"/>
          <p:nvPr>
            <p:ph idx="9" type="title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3" name="Google Shape;113;p27"/>
          <p:cNvSpPr txBox="1"/>
          <p:nvPr>
            <p:ph idx="13" type="subTitle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27"/>
          <p:cNvSpPr txBox="1"/>
          <p:nvPr>
            <p:ph idx="14" type="title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5" name="Google Shape;115;p27"/>
          <p:cNvSpPr txBox="1"/>
          <p:nvPr>
            <p:ph idx="15" type="subTitle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8"/>
          <p:cNvSpPr txBox="1"/>
          <p:nvPr>
            <p:ph idx="1" type="subTitle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8" name="Google Shape;118;p28"/>
          <p:cNvSpPr txBox="1"/>
          <p:nvPr>
            <p:ph idx="2" type="body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9" name="Google Shape;119;p28"/>
          <p:cNvSpPr txBox="1"/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9"/>
          <p:cNvSpPr txBox="1"/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2" name="Google Shape;122;p29"/>
          <p:cNvSpPr txBox="1"/>
          <p:nvPr>
            <p:ph idx="2" type="title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3" name="Google Shape;123;p29"/>
          <p:cNvSpPr txBox="1"/>
          <p:nvPr>
            <p:ph idx="1" type="subTitle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4" name="Google Shape;124;p29"/>
          <p:cNvSpPr txBox="1"/>
          <p:nvPr>
            <p:ph idx="3" type="title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5" name="Google Shape;125;p29"/>
          <p:cNvSpPr txBox="1"/>
          <p:nvPr>
            <p:ph idx="4" type="subTitle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29"/>
          <p:cNvSpPr txBox="1"/>
          <p:nvPr>
            <p:ph idx="5" type="title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7" name="Google Shape;127;p29"/>
          <p:cNvSpPr txBox="1"/>
          <p:nvPr>
            <p:ph idx="6" type="subTitle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29"/>
          <p:cNvSpPr txBox="1"/>
          <p:nvPr>
            <p:ph idx="7" type="title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9" name="Google Shape;129;p29"/>
          <p:cNvSpPr txBox="1"/>
          <p:nvPr>
            <p:ph idx="8" type="subTitle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30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2" name="Google Shape;132;p30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1"/>
          <p:cNvSpPr txBox="1"/>
          <p:nvPr>
            <p:ph idx="1" type="subTitle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5" name="Google Shape;135;p31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APTION_ONL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2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8" name="Google Shape;138;p32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3"/>
          <p:cNvSpPr txBox="1"/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1" name="Google Shape;141;p33"/>
          <p:cNvSpPr txBox="1"/>
          <p:nvPr>
            <p:ph idx="1" type="subTitle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7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" name="Google Shape;19;p7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1625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indent="-301625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indent="-301625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indent="-301625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indent="-301625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indent="-301625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indent="-301625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indent="-301625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indent="-301625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4"/>
          <p:cNvSpPr txBox="1"/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" name="Google Shape;144;p34"/>
          <p:cNvSpPr txBox="1"/>
          <p:nvPr>
            <p:ph idx="1" type="subTitle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45" name="Google Shape;145;p34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GB" sz="1000" u="none" cap="none" strike="noStrik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CREDITS: This presentation template was created by </a:t>
            </a:r>
            <a:r>
              <a:rPr b="0" i="0" lang="en-GB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0" i="0" lang="en-GB" sz="1000" u="none" cap="none" strike="noStrik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, including icons by </a:t>
            </a:r>
            <a:r>
              <a:rPr b="0" i="0" lang="en-GB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0" i="0" lang="en-GB" sz="1000" u="none" cap="none" strike="noStrik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, and infographics &amp; images by </a:t>
            </a:r>
            <a:r>
              <a:rPr b="0" i="0" lang="en-GB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0" i="0" lang="en-GB" sz="1000" u="none" cap="none" strike="noStrik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. </a:t>
            </a:r>
            <a:endParaRPr b="0" i="0" sz="1000" u="none" cap="none" strike="noStrike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5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8" name="Google Shape;148;p35"/>
          <p:cNvSpPr txBox="1"/>
          <p:nvPr>
            <p:ph idx="1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6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1" name="Google Shape;151;p36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7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4" name="Google Shape;154;p37"/>
          <p:cNvSpPr txBox="1"/>
          <p:nvPr>
            <p:ph idx="1" type="body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5" name="Google Shape;155;p37"/>
          <p:cNvSpPr txBox="1"/>
          <p:nvPr>
            <p:ph idx="2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8"/>
          <p:cNvSpPr txBox="1"/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8"/>
          <p:cNvSpPr txBox="1"/>
          <p:nvPr>
            <p:ph idx="1" type="subTitle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" name="Google Shape;23;p8"/>
          <p:cNvSpPr txBox="1"/>
          <p:nvPr>
            <p:ph idx="2" type="title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8"/>
          <p:cNvSpPr txBox="1"/>
          <p:nvPr>
            <p:ph idx="3" type="subTitle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" name="Google Shape;25;p8"/>
          <p:cNvSpPr txBox="1"/>
          <p:nvPr>
            <p:ph idx="4" type="title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" name="Google Shape;26;p8"/>
          <p:cNvSpPr txBox="1"/>
          <p:nvPr>
            <p:ph idx="5" type="subTitle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8"/>
          <p:cNvSpPr txBox="1"/>
          <p:nvPr>
            <p:ph idx="6" type="title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" name="Google Shape;28;p8"/>
          <p:cNvSpPr txBox="1"/>
          <p:nvPr>
            <p:ph idx="7" type="title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" name="Google Shape;29;p8"/>
          <p:cNvSpPr txBox="1"/>
          <p:nvPr>
            <p:ph idx="8" type="title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9"/>
          <p:cNvSpPr txBox="1"/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76A5AF">
                <a:alpha val="87058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" name="Google Shape;32;p9"/>
          <p:cNvSpPr txBox="1"/>
          <p:nvPr>
            <p:ph idx="1" type="subTitle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0"/>
          <p:cNvSpPr txBox="1"/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10"/>
          <p:cNvSpPr txBox="1"/>
          <p:nvPr>
            <p:ph idx="1" type="subTitle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1"/>
          <p:cNvSpPr txBox="1"/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11"/>
          <p:cNvSpPr txBox="1"/>
          <p:nvPr>
            <p:ph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6360000" dist="28575">
              <a:schemeClr val="accent1">
                <a:alpha val="49019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11"/>
          <p:cNvSpPr txBox="1"/>
          <p:nvPr>
            <p:ph idx="1" type="subTitle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2"/>
          <p:cNvSpPr txBox="1"/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12"/>
          <p:cNvSpPr txBox="1"/>
          <p:nvPr>
            <p:ph idx="1" type="subTitle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12"/>
          <p:cNvSpPr txBox="1"/>
          <p:nvPr>
            <p:ph idx="2" type="title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12"/>
          <p:cNvSpPr txBox="1"/>
          <p:nvPr>
            <p:ph idx="3" type="subTitle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12"/>
          <p:cNvSpPr txBox="1"/>
          <p:nvPr>
            <p:ph idx="4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3"/>
          <p:cNvSpPr txBox="1"/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13"/>
          <p:cNvSpPr txBox="1"/>
          <p:nvPr>
            <p:ph idx="1" type="subTitle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" name="Google Shape;49;p13"/>
          <p:cNvSpPr txBox="1"/>
          <p:nvPr>
            <p:ph idx="2" type="title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" name="Google Shape;50;p13"/>
          <p:cNvSpPr txBox="1"/>
          <p:nvPr>
            <p:ph idx="3" type="subTitle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13"/>
          <p:cNvSpPr txBox="1"/>
          <p:nvPr>
            <p:ph idx="4" type="title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5" type="subTitle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6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29" Type="http://schemas.openxmlformats.org/officeDocument/2006/relationships/slideLayout" Target="../slideLayouts/slideLayout28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31" Type="http://schemas.openxmlformats.org/officeDocument/2006/relationships/slideLayout" Target="../slideLayouts/slideLayout30.xml"/><Relationship Id="rId30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0.xml"/><Relationship Id="rId33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9.xml"/><Relationship Id="rId32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12.xml"/><Relationship Id="rId35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11.xml"/><Relationship Id="rId34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36" Type="http://schemas.openxmlformats.org/officeDocument/2006/relationships/theme" Target="../theme/theme2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b="0" i="0" sz="18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8" name="Google Shape;8;p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219462" y="122249"/>
            <a:ext cx="827889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4"/>
          <p:cNvSpPr txBox="1"/>
          <p:nvPr/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i="0" sz="30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" name="Google Shape;10;p4"/>
          <p:cNvSpPr txBox="1"/>
          <p:nvPr/>
        </p:nvSpPr>
        <p:spPr>
          <a:xfrm>
            <a:off x="113150" y="4525425"/>
            <a:ext cx="251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GB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 </a:t>
            </a:r>
            <a:r>
              <a:rPr b="1" i="0" lang="en-GB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www.</a:t>
            </a:r>
            <a:r>
              <a:rPr b="1" i="0" lang="en-GB" sz="1400" u="sng" cap="none" strike="noStrike">
                <a:solidFill>
                  <a:srgbClr val="FFD966"/>
                </a:solidFill>
                <a:latin typeface="Montserrat"/>
                <a:ea typeface="Montserrat"/>
                <a:cs typeface="Montserrat"/>
                <a:sym typeface="Montserrat"/>
              </a:rPr>
              <a:t>dataisgood</a:t>
            </a:r>
            <a:r>
              <a:rPr b="1" i="0" lang="en-GB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.com</a:t>
            </a:r>
            <a:endParaRPr b="1" i="0" sz="1400" u="sng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0" lang="en-GB" u="sng">
                <a:latin typeface="Arial"/>
                <a:ea typeface="Arial"/>
                <a:cs typeface="Arial"/>
                <a:sym typeface="Arial"/>
              </a:rPr>
              <a:t>let and const keywords</a:t>
            </a:r>
            <a:endParaRPr u="sng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e3128160e0_0_5"/>
          <p:cNvSpPr txBox="1"/>
          <p:nvPr>
            <p:ph idx="1" type="body"/>
          </p:nvPr>
        </p:nvSpPr>
        <p:spPr>
          <a:xfrm>
            <a:off x="938500" y="1318025"/>
            <a:ext cx="4946400" cy="23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-GB" sz="1800">
                <a:latin typeface="Montserrat"/>
                <a:ea typeface="Montserrat"/>
                <a:cs typeface="Montserrat"/>
                <a:sym typeface="Montserrat"/>
              </a:rPr>
              <a:t>Meaning of const and how to use it.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-GB" sz="1800">
                <a:latin typeface="Montserrat"/>
                <a:ea typeface="Montserrat"/>
                <a:cs typeface="Montserrat"/>
                <a:sym typeface="Montserrat"/>
              </a:rPr>
              <a:t>let keyword and it’s examples.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-GB" sz="1800">
                <a:latin typeface="Montserrat"/>
                <a:ea typeface="Montserrat"/>
                <a:cs typeface="Montserrat"/>
                <a:sym typeface="Montserrat"/>
              </a:rPr>
              <a:t>Assignment.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7" name="Google Shape;167;ge3128160e0_0_5"/>
          <p:cNvSpPr txBox="1"/>
          <p:nvPr>
            <p:ph type="title"/>
          </p:nvPr>
        </p:nvSpPr>
        <p:spPr>
          <a:xfrm>
            <a:off x="820625" y="541450"/>
            <a:ext cx="5735700" cy="5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GB">
                <a:solidFill>
                  <a:schemeClr val="lt2"/>
                </a:solidFill>
              </a:rPr>
              <a:t>Agenda </a:t>
            </a:r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"/>
          <p:cNvSpPr txBox="1"/>
          <p:nvPr>
            <p:ph idx="1" type="body"/>
          </p:nvPr>
        </p:nvSpPr>
        <p:spPr>
          <a:xfrm>
            <a:off x="821525" y="1260975"/>
            <a:ext cx="50721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Introduced when ES6 was released.</a:t>
            </a:r>
            <a:endParaRPr sz="1800"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>
                <a:latin typeface="Montserrat"/>
                <a:ea typeface="Montserrat"/>
                <a:cs typeface="Montserrat"/>
                <a:sym typeface="Montserrat"/>
              </a:rPr>
              <a:t>C</a:t>
            </a:r>
            <a:r>
              <a:rPr lang="en-GB" sz="1800">
                <a:latin typeface="Montserrat"/>
                <a:ea typeface="Montserrat"/>
                <a:cs typeface="Montserrat"/>
                <a:sym typeface="Montserrat"/>
              </a:rPr>
              <a:t>annot change the value of the variable once assigned or you will get an error.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3" name="Google Shape;173;p2"/>
          <p:cNvSpPr txBox="1"/>
          <p:nvPr>
            <p:ph type="title"/>
          </p:nvPr>
        </p:nvSpPr>
        <p:spPr>
          <a:xfrm>
            <a:off x="709075" y="437450"/>
            <a:ext cx="5735700" cy="5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SzPts val="2400"/>
              <a:buNone/>
            </a:pPr>
            <a:r>
              <a:rPr lang="en-GB">
                <a:solidFill>
                  <a:schemeClr val="lt2"/>
                </a:solidFill>
              </a:rPr>
              <a:t>C</a:t>
            </a:r>
            <a:r>
              <a:rPr lang="en-GB">
                <a:solidFill>
                  <a:schemeClr val="lt2"/>
                </a:solidFill>
              </a:rPr>
              <a:t>onst keyword</a:t>
            </a:r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e3128160e0_0_10"/>
          <p:cNvSpPr txBox="1"/>
          <p:nvPr>
            <p:ph idx="1" type="body"/>
          </p:nvPr>
        </p:nvSpPr>
        <p:spPr>
          <a:xfrm>
            <a:off x="938500" y="1386425"/>
            <a:ext cx="4946400" cy="303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o"/>
            </a:pPr>
            <a:r>
              <a:rPr lang="en-GB" sz="1800">
                <a:latin typeface="Montserrat"/>
                <a:ea typeface="Montserrat"/>
                <a:cs typeface="Montserrat"/>
                <a:sym typeface="Montserrat"/>
              </a:rPr>
              <a:t>const a = 5; 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Montserrat"/>
                <a:ea typeface="Montserrat"/>
                <a:cs typeface="Montserrat"/>
                <a:sym typeface="Montserrat"/>
              </a:rPr>
              <a:t>         		Correct way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o"/>
            </a:pPr>
            <a:r>
              <a:rPr lang="en-GB" sz="1800">
                <a:latin typeface="Montserrat"/>
                <a:ea typeface="Montserrat"/>
                <a:cs typeface="Montserrat"/>
                <a:sym typeface="Montserrat"/>
              </a:rPr>
              <a:t>a=5;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Montserrat"/>
                <a:ea typeface="Montserrat"/>
                <a:cs typeface="Montserrat"/>
                <a:sym typeface="Montserrat"/>
              </a:rPr>
              <a:t>       			Incorrect way.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9" name="Google Shape;179;ge3128160e0_0_10"/>
          <p:cNvSpPr txBox="1"/>
          <p:nvPr>
            <p:ph type="title"/>
          </p:nvPr>
        </p:nvSpPr>
        <p:spPr>
          <a:xfrm>
            <a:off x="777775" y="541450"/>
            <a:ext cx="5735700" cy="6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How to declare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e3128160e0_0_15"/>
          <p:cNvSpPr txBox="1"/>
          <p:nvPr>
            <p:ph idx="1" type="body"/>
          </p:nvPr>
        </p:nvSpPr>
        <p:spPr>
          <a:xfrm>
            <a:off x="842075" y="1414500"/>
            <a:ext cx="4946400" cy="23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-GB" sz="1800">
                <a:latin typeface="Montserrat"/>
                <a:ea typeface="Montserrat"/>
                <a:cs typeface="Montserrat"/>
                <a:sym typeface="Montserrat"/>
              </a:rPr>
              <a:t>const x=1;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Montserrat"/>
                <a:ea typeface="Montserrat"/>
                <a:cs typeface="Montserrat"/>
                <a:sym typeface="Montserrat"/>
              </a:rPr>
              <a:t> 		Correct way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-GB" sz="1800">
                <a:latin typeface="Montserrat"/>
                <a:ea typeface="Montserrat"/>
                <a:cs typeface="Montserrat"/>
                <a:sym typeface="Montserrat"/>
              </a:rPr>
              <a:t>const x;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Montserrat"/>
                <a:ea typeface="Montserrat"/>
                <a:cs typeface="Montserrat"/>
                <a:sym typeface="Montserrat"/>
              </a:rPr>
              <a:t>x=1; 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Montserrat"/>
                <a:ea typeface="Montserrat"/>
                <a:cs typeface="Montserrat"/>
                <a:sym typeface="Montserrat"/>
              </a:rPr>
              <a:t>  		Wrong way</a:t>
            </a:r>
            <a:endParaRPr sz="1800"/>
          </a:p>
        </p:txBody>
      </p:sp>
      <p:sp>
        <p:nvSpPr>
          <p:cNvPr id="185" name="Google Shape;185;ge3128160e0_0_15"/>
          <p:cNvSpPr txBox="1"/>
          <p:nvPr>
            <p:ph type="title"/>
          </p:nvPr>
        </p:nvSpPr>
        <p:spPr>
          <a:xfrm>
            <a:off x="525050" y="530750"/>
            <a:ext cx="6568500" cy="74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Assign value at same time it is declared</a:t>
            </a:r>
            <a:endParaRPr b="1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"/>
          <p:cNvSpPr txBox="1"/>
          <p:nvPr>
            <p:ph idx="1" type="body"/>
          </p:nvPr>
        </p:nvSpPr>
        <p:spPr>
          <a:xfrm>
            <a:off x="938500" y="1360875"/>
            <a:ext cx="4946400" cy="30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>
                <a:latin typeface="Montserrat"/>
                <a:ea typeface="Montserrat"/>
                <a:cs typeface="Montserrat"/>
                <a:sym typeface="Montserrat"/>
              </a:rPr>
              <a:t>“</a:t>
            </a:r>
            <a:r>
              <a:rPr lang="en-GB" sz="1800">
                <a:latin typeface="Montserrat"/>
                <a:ea typeface="Montserrat"/>
                <a:cs typeface="Montserrat"/>
                <a:sym typeface="Montserrat"/>
              </a:rPr>
              <a:t>Let” a</a:t>
            </a:r>
            <a:r>
              <a:rPr lang="en-GB" sz="1800">
                <a:latin typeface="Montserrat"/>
                <a:ea typeface="Montserrat"/>
                <a:cs typeface="Montserrat"/>
                <a:sym typeface="Montserrat"/>
              </a:rPr>
              <a:t>lso works in terms of block-scope.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-GB" sz="1800">
                <a:latin typeface="Montserrat"/>
                <a:ea typeface="Montserrat"/>
                <a:cs typeface="Montserrat"/>
                <a:sym typeface="Montserrat"/>
              </a:rPr>
              <a:t>Similar to var.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-GB" sz="1800">
                <a:latin typeface="Montserrat"/>
                <a:ea typeface="Montserrat"/>
                <a:cs typeface="Montserrat"/>
                <a:sym typeface="Montserrat"/>
              </a:rPr>
              <a:t>Changing the value is allowed.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1" name="Google Shape;191;p3"/>
          <p:cNvSpPr txBox="1"/>
          <p:nvPr>
            <p:ph type="title"/>
          </p:nvPr>
        </p:nvSpPr>
        <p:spPr>
          <a:xfrm>
            <a:off x="788500" y="520050"/>
            <a:ext cx="5735700" cy="57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GB">
                <a:solidFill>
                  <a:schemeClr val="lt2"/>
                </a:solidFill>
              </a:rPr>
              <a:t>“let” keyword</a:t>
            </a:r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e3128160e0_0_25"/>
          <p:cNvSpPr txBox="1"/>
          <p:nvPr>
            <p:ph idx="1" type="body"/>
          </p:nvPr>
        </p:nvSpPr>
        <p:spPr>
          <a:xfrm>
            <a:off x="938500" y="1659275"/>
            <a:ext cx="4946400" cy="228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Montserrat"/>
                <a:ea typeface="Montserrat"/>
                <a:cs typeface="Montserrat"/>
                <a:sym typeface="Montserrat"/>
              </a:rPr>
              <a:t>Determine the output of this.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GB" sz="1800">
                <a:latin typeface="Montserrat"/>
                <a:ea typeface="Montserrat"/>
                <a:cs typeface="Montserrat"/>
                <a:sym typeface="Montserrat"/>
              </a:rPr>
              <a:t>const name = ‘John’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GB" sz="1800">
                <a:latin typeface="Montserrat"/>
                <a:ea typeface="Montserrat"/>
                <a:cs typeface="Montserrat"/>
                <a:sym typeface="Montserrat"/>
              </a:rPr>
              <a:t>name = ‘Monica’;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7" name="Google Shape;197;ge3128160e0_0_25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Assignment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